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7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7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83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46515-B496-4219-9CE5-3AE502BC07AC}" type="doc">
      <dgm:prSet loTypeId="urn:microsoft.com/office/officeart/2005/8/layout/vList5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61F8CD1-32D5-465F-88EC-169B85F90303}">
      <dgm:prSet/>
      <dgm:spPr/>
      <dgm:t>
        <a:bodyPr/>
        <a:lstStyle/>
        <a:p>
          <a:pPr>
            <a:defRPr cap="all"/>
          </a:pPr>
          <a:r>
            <a:rPr lang="fr-CA" b="1"/>
            <a:t>Ne lisez pas votre présentation! </a:t>
          </a:r>
          <a:endParaRPr lang="en-US"/>
        </a:p>
      </dgm:t>
    </dgm:pt>
    <dgm:pt modelId="{E017829F-FDBB-44D2-BCD4-939D52662CAE}" type="parTrans" cxnId="{3152AD73-D912-46C6-913F-3538079283AD}">
      <dgm:prSet/>
      <dgm:spPr/>
      <dgm:t>
        <a:bodyPr/>
        <a:lstStyle/>
        <a:p>
          <a:endParaRPr lang="en-US"/>
        </a:p>
      </dgm:t>
    </dgm:pt>
    <dgm:pt modelId="{530CA8CD-D676-43A7-BE4E-0E36A30FDB5E}" type="sibTrans" cxnId="{3152AD73-D912-46C6-913F-3538079283AD}">
      <dgm:prSet/>
      <dgm:spPr/>
      <dgm:t>
        <a:bodyPr/>
        <a:lstStyle/>
        <a:p>
          <a:endParaRPr lang="en-US"/>
        </a:p>
      </dgm:t>
    </dgm:pt>
    <dgm:pt modelId="{980200F4-88C0-4F03-B1A2-73B23F628174}">
      <dgm:prSet/>
      <dgm:spPr/>
      <dgm:t>
        <a:bodyPr/>
        <a:lstStyle/>
        <a:p>
          <a:pPr>
            <a:defRPr cap="all"/>
          </a:pPr>
          <a:r>
            <a:rPr lang="fr-CA" b="1"/>
            <a:t>Répétez, répétez, répétez!</a:t>
          </a:r>
          <a:r>
            <a:rPr lang="fr-CA"/>
            <a:t> </a:t>
          </a:r>
          <a:endParaRPr lang="en-US"/>
        </a:p>
      </dgm:t>
    </dgm:pt>
    <dgm:pt modelId="{0A62CC8F-232E-4460-BB6C-88B8B24FE9EB}" type="parTrans" cxnId="{E07D1AB1-C301-4DB0-9D18-F8DDCECC8174}">
      <dgm:prSet/>
      <dgm:spPr/>
      <dgm:t>
        <a:bodyPr/>
        <a:lstStyle/>
        <a:p>
          <a:endParaRPr lang="en-US"/>
        </a:p>
      </dgm:t>
    </dgm:pt>
    <dgm:pt modelId="{68568D8F-6C42-4839-AEAE-A95A6944F357}" type="sibTrans" cxnId="{E07D1AB1-C301-4DB0-9D18-F8DDCECC8174}">
      <dgm:prSet/>
      <dgm:spPr/>
      <dgm:t>
        <a:bodyPr/>
        <a:lstStyle/>
        <a:p>
          <a:endParaRPr lang="en-US"/>
        </a:p>
      </dgm:t>
    </dgm:pt>
    <dgm:pt modelId="{DE103C7B-6ECB-400A-A14F-68B67EABE2DF}">
      <dgm:prSet/>
      <dgm:spPr/>
      <dgm:t>
        <a:bodyPr/>
        <a:lstStyle/>
        <a:p>
          <a:pPr>
            <a:defRPr cap="all"/>
          </a:pPr>
          <a:r>
            <a:rPr lang="fr-CA" b="1"/>
            <a:t>N’oubliez pas la règle d’or! </a:t>
          </a:r>
          <a:endParaRPr lang="en-US"/>
        </a:p>
      </dgm:t>
    </dgm:pt>
    <dgm:pt modelId="{999721AA-B8E0-4235-AD4D-8260EA8DFF6C}" type="parTrans" cxnId="{B4C46224-EE97-404F-B1DF-22E979D93127}">
      <dgm:prSet/>
      <dgm:spPr/>
      <dgm:t>
        <a:bodyPr/>
        <a:lstStyle/>
        <a:p>
          <a:endParaRPr lang="en-US"/>
        </a:p>
      </dgm:t>
    </dgm:pt>
    <dgm:pt modelId="{61D203A6-DBF2-4CC3-B9C9-94095817EAE8}" type="sibTrans" cxnId="{B4C46224-EE97-404F-B1DF-22E979D93127}">
      <dgm:prSet/>
      <dgm:spPr/>
      <dgm:t>
        <a:bodyPr/>
        <a:lstStyle/>
        <a:p>
          <a:endParaRPr lang="en-US"/>
        </a:p>
      </dgm:t>
    </dgm:pt>
    <dgm:pt modelId="{8849DC35-7223-254B-8777-958E4A895C90}" type="pres">
      <dgm:prSet presAssocID="{DEC46515-B496-4219-9CE5-3AE502BC07AC}" presName="Name0" presStyleCnt="0">
        <dgm:presLayoutVars>
          <dgm:dir/>
          <dgm:animLvl val="lvl"/>
          <dgm:resizeHandles val="exact"/>
        </dgm:presLayoutVars>
      </dgm:prSet>
      <dgm:spPr/>
    </dgm:pt>
    <dgm:pt modelId="{2A7F17C2-EE43-BE46-A4E8-046ED1D4D581}" type="pres">
      <dgm:prSet presAssocID="{361F8CD1-32D5-465F-88EC-169B85F90303}" presName="linNode" presStyleCnt="0"/>
      <dgm:spPr/>
    </dgm:pt>
    <dgm:pt modelId="{150E12D2-2DF6-C54C-807D-C2241262D3F4}" type="pres">
      <dgm:prSet presAssocID="{361F8CD1-32D5-465F-88EC-169B85F9030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F73A758-BD27-134C-A744-BBD7F18D022D}" type="pres">
      <dgm:prSet presAssocID="{530CA8CD-D676-43A7-BE4E-0E36A30FDB5E}" presName="sp" presStyleCnt="0"/>
      <dgm:spPr/>
    </dgm:pt>
    <dgm:pt modelId="{E0196B72-21C6-B84C-A435-55AF3BC86342}" type="pres">
      <dgm:prSet presAssocID="{980200F4-88C0-4F03-B1A2-73B23F628174}" presName="linNode" presStyleCnt="0"/>
      <dgm:spPr/>
    </dgm:pt>
    <dgm:pt modelId="{FD0709AA-5FFC-EF42-8292-4972D12FA032}" type="pres">
      <dgm:prSet presAssocID="{980200F4-88C0-4F03-B1A2-73B23F62817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E68E23E-DE39-4D46-B183-757F1D043DF3}" type="pres">
      <dgm:prSet presAssocID="{68568D8F-6C42-4839-AEAE-A95A6944F357}" presName="sp" presStyleCnt="0"/>
      <dgm:spPr/>
    </dgm:pt>
    <dgm:pt modelId="{DB8E4970-50EC-9D46-8DEB-756AD771C956}" type="pres">
      <dgm:prSet presAssocID="{DE103C7B-6ECB-400A-A14F-68B67EABE2DF}" presName="linNode" presStyleCnt="0"/>
      <dgm:spPr/>
    </dgm:pt>
    <dgm:pt modelId="{B0FCAD2A-4A78-4A49-B9F5-18BC3D769D1B}" type="pres">
      <dgm:prSet presAssocID="{DE103C7B-6ECB-400A-A14F-68B67EABE2DF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B4C46224-EE97-404F-B1DF-22E979D93127}" srcId="{DEC46515-B496-4219-9CE5-3AE502BC07AC}" destId="{DE103C7B-6ECB-400A-A14F-68B67EABE2DF}" srcOrd="2" destOrd="0" parTransId="{999721AA-B8E0-4235-AD4D-8260EA8DFF6C}" sibTransId="{61D203A6-DBF2-4CC3-B9C9-94095817EAE8}"/>
    <dgm:cxn modelId="{53DF714A-BF6B-5E48-8988-24CD167A8CFC}" type="presOf" srcId="{980200F4-88C0-4F03-B1A2-73B23F628174}" destId="{FD0709AA-5FFC-EF42-8292-4972D12FA032}" srcOrd="0" destOrd="0" presId="urn:microsoft.com/office/officeart/2005/8/layout/vList5"/>
    <dgm:cxn modelId="{7A41094F-E3F3-9C48-9BF8-11375E0962C2}" type="presOf" srcId="{361F8CD1-32D5-465F-88EC-169B85F90303}" destId="{150E12D2-2DF6-C54C-807D-C2241262D3F4}" srcOrd="0" destOrd="0" presId="urn:microsoft.com/office/officeart/2005/8/layout/vList5"/>
    <dgm:cxn modelId="{1F97C658-6824-934A-9034-FDAFBC5CAB42}" type="presOf" srcId="{DE103C7B-6ECB-400A-A14F-68B67EABE2DF}" destId="{B0FCAD2A-4A78-4A49-B9F5-18BC3D769D1B}" srcOrd="0" destOrd="0" presId="urn:microsoft.com/office/officeart/2005/8/layout/vList5"/>
    <dgm:cxn modelId="{3152AD73-D912-46C6-913F-3538079283AD}" srcId="{DEC46515-B496-4219-9CE5-3AE502BC07AC}" destId="{361F8CD1-32D5-465F-88EC-169B85F90303}" srcOrd="0" destOrd="0" parTransId="{E017829F-FDBB-44D2-BCD4-939D52662CAE}" sibTransId="{530CA8CD-D676-43A7-BE4E-0E36A30FDB5E}"/>
    <dgm:cxn modelId="{681C11A6-CF0A-1442-9C6C-BB81B7582EA2}" type="presOf" srcId="{DEC46515-B496-4219-9CE5-3AE502BC07AC}" destId="{8849DC35-7223-254B-8777-958E4A895C90}" srcOrd="0" destOrd="0" presId="urn:microsoft.com/office/officeart/2005/8/layout/vList5"/>
    <dgm:cxn modelId="{E07D1AB1-C301-4DB0-9D18-F8DDCECC8174}" srcId="{DEC46515-B496-4219-9CE5-3AE502BC07AC}" destId="{980200F4-88C0-4F03-B1A2-73B23F628174}" srcOrd="1" destOrd="0" parTransId="{0A62CC8F-232E-4460-BB6C-88B8B24FE9EB}" sibTransId="{68568D8F-6C42-4839-AEAE-A95A6944F357}"/>
    <dgm:cxn modelId="{E3197D43-4EC2-234B-AD07-242D3B004803}" type="presParOf" srcId="{8849DC35-7223-254B-8777-958E4A895C90}" destId="{2A7F17C2-EE43-BE46-A4E8-046ED1D4D581}" srcOrd="0" destOrd="0" presId="urn:microsoft.com/office/officeart/2005/8/layout/vList5"/>
    <dgm:cxn modelId="{3D7FBDCC-8B28-0E4E-8241-60E9C8DE46C8}" type="presParOf" srcId="{2A7F17C2-EE43-BE46-A4E8-046ED1D4D581}" destId="{150E12D2-2DF6-C54C-807D-C2241262D3F4}" srcOrd="0" destOrd="0" presId="urn:microsoft.com/office/officeart/2005/8/layout/vList5"/>
    <dgm:cxn modelId="{5E76C394-2815-F848-9EAA-686B8CE3D892}" type="presParOf" srcId="{8849DC35-7223-254B-8777-958E4A895C90}" destId="{1F73A758-BD27-134C-A744-BBD7F18D022D}" srcOrd="1" destOrd="0" presId="urn:microsoft.com/office/officeart/2005/8/layout/vList5"/>
    <dgm:cxn modelId="{7410255A-2298-AE4E-9A96-74DDECAC061F}" type="presParOf" srcId="{8849DC35-7223-254B-8777-958E4A895C90}" destId="{E0196B72-21C6-B84C-A435-55AF3BC86342}" srcOrd="2" destOrd="0" presId="urn:microsoft.com/office/officeart/2005/8/layout/vList5"/>
    <dgm:cxn modelId="{BCC71C9F-C7C7-E44E-B005-2FB35233B7D4}" type="presParOf" srcId="{E0196B72-21C6-B84C-A435-55AF3BC86342}" destId="{FD0709AA-5FFC-EF42-8292-4972D12FA032}" srcOrd="0" destOrd="0" presId="urn:microsoft.com/office/officeart/2005/8/layout/vList5"/>
    <dgm:cxn modelId="{1F7E0397-764B-094A-A2F4-C8B827595983}" type="presParOf" srcId="{8849DC35-7223-254B-8777-958E4A895C90}" destId="{2E68E23E-DE39-4D46-B183-757F1D043DF3}" srcOrd="3" destOrd="0" presId="urn:microsoft.com/office/officeart/2005/8/layout/vList5"/>
    <dgm:cxn modelId="{5FECFEFE-2F74-CD40-8BE2-7244085A20C0}" type="presParOf" srcId="{8849DC35-7223-254B-8777-958E4A895C90}" destId="{DB8E4970-50EC-9D46-8DEB-756AD771C956}" srcOrd="4" destOrd="0" presId="urn:microsoft.com/office/officeart/2005/8/layout/vList5"/>
    <dgm:cxn modelId="{7B9515C7-CF10-8643-A1A1-33D1DF6EE54A}" type="presParOf" srcId="{DB8E4970-50EC-9D46-8DEB-756AD771C956}" destId="{B0FCAD2A-4A78-4A49-B9F5-18BC3D769D1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E12D2-2DF6-C54C-807D-C2241262D3F4}">
      <dsp:nvSpPr>
        <dsp:cNvPr id="0" name=""/>
        <dsp:cNvSpPr/>
      </dsp:nvSpPr>
      <dsp:spPr>
        <a:xfrm>
          <a:off x="1412994" y="1958"/>
          <a:ext cx="1589619" cy="129229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1500" b="1" kern="1200"/>
            <a:t>Ne lisez pas votre présentation! </a:t>
          </a:r>
          <a:endParaRPr lang="en-US" sz="1500" kern="1200"/>
        </a:p>
      </dsp:txBody>
      <dsp:txXfrm>
        <a:off x="1476079" y="65043"/>
        <a:ext cx="1463449" cy="1166123"/>
      </dsp:txXfrm>
    </dsp:sp>
    <dsp:sp modelId="{FD0709AA-5FFC-EF42-8292-4972D12FA032}">
      <dsp:nvSpPr>
        <dsp:cNvPr id="0" name=""/>
        <dsp:cNvSpPr/>
      </dsp:nvSpPr>
      <dsp:spPr>
        <a:xfrm>
          <a:off x="1412994" y="1358865"/>
          <a:ext cx="1589619" cy="1292293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1500" b="1" kern="1200"/>
            <a:t>Répétez, répétez, répétez!</a:t>
          </a:r>
          <a:r>
            <a:rPr lang="fr-CA" sz="1500" kern="1200"/>
            <a:t> </a:t>
          </a:r>
          <a:endParaRPr lang="en-US" sz="1500" kern="1200"/>
        </a:p>
      </dsp:txBody>
      <dsp:txXfrm>
        <a:off x="1476079" y="1421950"/>
        <a:ext cx="1463449" cy="1166123"/>
      </dsp:txXfrm>
    </dsp:sp>
    <dsp:sp modelId="{B0FCAD2A-4A78-4A49-B9F5-18BC3D769D1B}">
      <dsp:nvSpPr>
        <dsp:cNvPr id="0" name=""/>
        <dsp:cNvSpPr/>
      </dsp:nvSpPr>
      <dsp:spPr>
        <a:xfrm>
          <a:off x="1412994" y="2715773"/>
          <a:ext cx="1589619" cy="1292293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1500" b="1" kern="1200"/>
            <a:t>N’oubliez pas la règle d’or! </a:t>
          </a:r>
          <a:endParaRPr lang="en-US" sz="1500" kern="1200"/>
        </a:p>
      </dsp:txBody>
      <dsp:txXfrm>
        <a:off x="1476079" y="2778858"/>
        <a:ext cx="1463449" cy="1166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118A2-AB4D-214C-A564-E568069C0479}" type="datetimeFigureOut">
              <a:rPr lang="en-US" smtClean="0"/>
              <a:t>1/8/24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CE5D3-276B-1042-BB62-5A717D5FD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3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un roman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policier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CE5D3-276B-1042-BB62-5A717D5FD5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24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0BED1-16E4-66B3-A2B1-0E1CD64E2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3951B6-EA22-65AB-CC17-4BDBB52075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0D21F-5DF1-3769-32C4-194D9FAFF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384FF-E4C9-F7E9-45DD-4C06CA5E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0F294-4218-8E29-1579-36F8443D3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484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5E981-7919-2C57-52C7-3DF4443A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38BA6-CAD2-FF76-C65E-47AA61C95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10860-5FBF-7DD4-DCCA-E5A630291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452CB-AE93-6350-196B-09CF6BB0A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3A333-2411-E819-DE5E-39E5A0FE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1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D367-8690-C529-1852-57E221379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EC465-9968-68C4-3AC9-219A09A46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F8DDB-48A5-7CC0-DA7D-2DDA1B2FB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AFD9-E31F-F0A6-7C1A-4450407F0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8D642-E075-E6E0-4852-446ACE51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84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D5FB-54A8-9989-1247-CA35A22A2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D72CA-C620-61B6-697E-1F4E4E884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A04B2-84C4-5BB6-6F37-53BBAD1BB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E8AA4-A3DE-3048-DB8C-638BC4D24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1D5CF-F425-5DE4-C050-AEA544DB6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F4D8F-D0F0-AB87-3642-A4F768BFC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60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A27B7-DAEB-DE84-1549-053A2A60D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58000-BD16-0601-98B7-996ABC51E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43213-B5EC-C4B6-2B2F-7C0588D8D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DE486C-E164-D754-C4EB-048AA73C02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79E521-A0B2-0346-FA6F-2A04E841B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F58B30-D58E-90B5-EB74-E0B34DD64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9074EF-0E46-0ED3-3A3A-5412FB6E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BF73E9-76B4-3457-1B5A-2122167D8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2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305E3-9863-9C03-FC4F-1099F12A2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E102C9-116A-61B9-60D2-30E9427FF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493B68-8FAF-9267-7B73-F9D3524D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18A440-D79D-1D10-8B77-28E5A83B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43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C66B42-17E6-017D-D1EB-7755CEAE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C2337-896D-8172-7B15-04A274CB4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17370-44A3-3272-8084-8F9AD6FD2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703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ED78D-D201-3AF2-4198-AB2FE83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91E69-C44C-16A8-EEB2-41EDC543F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8B72C-9201-BA9E-7E91-383FDA0F3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C0DA6-C64A-202C-B7ED-18C771DC3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946E6-92ED-D793-48E3-6DF04ECC1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84FDA-4075-65FD-3619-EB9B150D5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36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71B4B-9FF9-16ED-85C8-688342C39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736573-32BC-01DC-2224-67293F04A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4D1CD-12C4-1586-EF26-736D1FEAA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CF97C-C459-A33C-CFC8-2E09C0F77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DE62C-009D-21E9-353D-7D7BE589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AFE6A-CCD6-0607-06B7-5F4C485A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16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14E9-5EFF-BA65-738E-E69808481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180F52-5F2F-6D81-9549-2485F1EF1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BE75-2C13-75C3-AECB-2627CFDE7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F2419-2B9D-6DF9-3FB2-6658A42D8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A5655-0691-C851-293B-F6DBE2677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32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09A682-65C9-B90A-1DBE-8E03A4EEC7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A8B4E-2023-6CEE-CC93-F03EBA9CD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26503-DE06-ADD8-03B4-A16B85397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54C2C-15CE-8070-2EB0-D136B029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28DD6-A811-1934-AAEC-B0C6CCE8D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810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52ADF7-B496-1E9D-79F1-7F733B00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6CCF8-9643-3BFB-6FB6-E622E0E73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A33AC-58F1-816E-C498-43299898F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850D5-25FE-5047-A86D-242414B71DED}" type="datetimeFigureOut">
              <a:rPr lang="fr-FR" smtClean="0"/>
              <a:t>08/01/2024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07122-AC60-8DEA-0D87-264CA1FF0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BCDD9-E13A-91B8-E66B-9DBBAD260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87196-0339-BC48-96DA-1D397DDE12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65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matt.might.net/articles/academic-presentation-tips/" TargetMode="External"/><Relationship Id="rId2" Type="http://schemas.openxmlformats.org/officeDocument/2006/relationships/hyperlink" Target="http://www4.stat.ncsu.edu/~reich/st810A/oral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etalifephd.blogspot.ca/2011/04/how-to-give-fabulous-academic.html" TargetMode="External"/><Relationship Id="rId4" Type="http://schemas.openxmlformats.org/officeDocument/2006/relationships/hyperlink" Target="http://pne.people.si.umich.edu/PDF/howtotalk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B72F35-DBD8-D3A8-0EAA-5AD97B5CC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0" t="988" r="26724"/>
          <a:stretch/>
        </p:blipFill>
        <p:spPr>
          <a:xfrm>
            <a:off x="4766581" y="10"/>
            <a:ext cx="4377419" cy="5130404"/>
          </a:xfrm>
          <a:custGeom>
            <a:avLst/>
            <a:gdLst/>
            <a:ahLst/>
            <a:cxnLst/>
            <a:rect l="l" t="t" r="r" b="b"/>
            <a:pathLst>
              <a:path w="5836558" h="5130414">
                <a:moveTo>
                  <a:pt x="2376055" y="0"/>
                </a:moveTo>
                <a:lnTo>
                  <a:pt x="5836558" y="0"/>
                </a:lnTo>
                <a:lnTo>
                  <a:pt x="5836558" y="5130414"/>
                </a:lnTo>
                <a:lnTo>
                  <a:pt x="0" y="5130414"/>
                </a:lnTo>
                <a:close/>
              </a:path>
            </a:pathLst>
          </a:cu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30936" y="3194857"/>
            <a:ext cx="4356336" cy="911117"/>
          </a:xfrm>
        </p:spPr>
        <p:txBody>
          <a:bodyPr>
            <a:normAutofit/>
          </a:bodyPr>
          <a:lstStyle/>
          <a:p>
            <a:pPr algn="l"/>
            <a:r>
              <a:rPr lang="fr-CA" sz="1400"/>
              <a:t>Heather Newell</a:t>
            </a:r>
          </a:p>
          <a:p>
            <a:pPr algn="l"/>
            <a:r>
              <a:rPr lang="fr-CA" sz="1400"/>
              <a:t>Université du Québec à Montréal</a:t>
            </a:r>
          </a:p>
          <a:p>
            <a:pPr algn="l"/>
            <a:r>
              <a:rPr lang="fr-CA" sz="1400"/>
              <a:t>newell.heather@uqam.ca</a:t>
            </a:r>
          </a:p>
          <a:p>
            <a:pPr algn="l"/>
            <a:endParaRPr lang="fr-FR" sz="140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30936" y="797442"/>
            <a:ext cx="4703223" cy="2390459"/>
          </a:xfrm>
        </p:spPr>
        <p:txBody>
          <a:bodyPr>
            <a:normAutofit/>
          </a:bodyPr>
          <a:lstStyle/>
          <a:p>
            <a:pPr algn="l"/>
            <a:r>
              <a:rPr lang="fr-CA" sz="4700" b="1" dirty="0"/>
              <a:t>Présentations académiques :</a:t>
            </a:r>
            <a:br>
              <a:rPr lang="fr-CA" sz="4700" b="1" dirty="0"/>
            </a:br>
            <a:r>
              <a:rPr lang="fr-CA" sz="4700" b="1" dirty="0"/>
              <a:t>Un Guide pratique</a:t>
            </a:r>
            <a:r>
              <a:rPr lang="fr-CA" sz="4700" dirty="0">
                <a:effectLst/>
              </a:rPr>
              <a:t> </a:t>
            </a:r>
            <a:endParaRPr lang="fr-FR" sz="47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EB73228-F09B-409F-9EC1-7E853C4F5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380" y="5292509"/>
            <a:ext cx="4957620" cy="1565491"/>
          </a:xfrm>
          <a:custGeom>
            <a:avLst/>
            <a:gdLst>
              <a:gd name="connsiteX0" fmla="*/ 1186806 w 6610160"/>
              <a:gd name="connsiteY0" fmla="*/ 0 h 1565491"/>
              <a:gd name="connsiteX1" fmla="*/ 1692132 w 6610160"/>
              <a:gd name="connsiteY1" fmla="*/ 0 h 1565491"/>
              <a:gd name="connsiteX2" fmla="*/ 6104834 w 6610160"/>
              <a:gd name="connsiteY2" fmla="*/ 0 h 1565491"/>
              <a:gd name="connsiteX3" fmla="*/ 6610160 w 6610160"/>
              <a:gd name="connsiteY3" fmla="*/ 0 h 1565491"/>
              <a:gd name="connsiteX4" fmla="*/ 6610160 w 6610160"/>
              <a:gd name="connsiteY4" fmla="*/ 1565491 h 1565491"/>
              <a:gd name="connsiteX5" fmla="*/ 0 w 6610160"/>
              <a:gd name="connsiteY5" fmla="*/ 1565491 h 1565491"/>
              <a:gd name="connsiteX6" fmla="*/ 724290 w 6610160"/>
              <a:gd name="connsiteY6" fmla="*/ 1591 h 1565491"/>
              <a:gd name="connsiteX7" fmla="*/ 1186070 w 6610160"/>
              <a:gd name="connsiteY7" fmla="*/ 1591 h 156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10160" h="1565491">
                <a:moveTo>
                  <a:pt x="1186806" y="0"/>
                </a:moveTo>
                <a:lnTo>
                  <a:pt x="1692132" y="0"/>
                </a:lnTo>
                <a:lnTo>
                  <a:pt x="6104834" y="0"/>
                </a:lnTo>
                <a:lnTo>
                  <a:pt x="6610160" y="0"/>
                </a:lnTo>
                <a:lnTo>
                  <a:pt x="6610160" y="1565491"/>
                </a:lnTo>
                <a:lnTo>
                  <a:pt x="0" y="1565491"/>
                </a:lnTo>
                <a:lnTo>
                  <a:pt x="724290" y="1591"/>
                </a:lnTo>
                <a:lnTo>
                  <a:pt x="1186070" y="159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150A4AE-7BE7-480D-BD8C-3951E6479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510"/>
            <a:ext cx="4608277" cy="1565491"/>
          </a:xfrm>
          <a:custGeom>
            <a:avLst/>
            <a:gdLst>
              <a:gd name="connsiteX0" fmla="*/ 0 w 6144370"/>
              <a:gd name="connsiteY0" fmla="*/ 0 h 1565491"/>
              <a:gd name="connsiteX1" fmla="*/ 6144370 w 6144370"/>
              <a:gd name="connsiteY1" fmla="*/ 0 h 1565491"/>
              <a:gd name="connsiteX2" fmla="*/ 5419344 w 6144370"/>
              <a:gd name="connsiteY2" fmla="*/ 1565491 h 1565491"/>
              <a:gd name="connsiteX3" fmla="*/ 0 w 6144370"/>
              <a:gd name="connsiteY3" fmla="*/ 1565491 h 156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4370" h="1565491">
                <a:moveTo>
                  <a:pt x="0" y="0"/>
                </a:moveTo>
                <a:lnTo>
                  <a:pt x="6144370" y="0"/>
                </a:lnTo>
                <a:lnTo>
                  <a:pt x="5419344" y="1565491"/>
                </a:lnTo>
                <a:lnTo>
                  <a:pt x="0" y="1565491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143002" y="1999615"/>
            <a:ext cx="6858000" cy="2764028"/>
          </a:xfrm>
        </p:spPr>
        <p:txBody>
          <a:bodyPr anchor="ctr">
            <a:normAutofit/>
          </a:bodyPr>
          <a:lstStyle/>
          <a:p>
            <a:r>
              <a:rPr lang="fr-CA" sz="6300" dirty="0"/>
              <a:t>§1  </a:t>
            </a:r>
            <a:r>
              <a:rPr lang="fr-CA" sz="6300" b="1" dirty="0"/>
              <a:t>Introduction</a:t>
            </a:r>
            <a:r>
              <a:rPr lang="fr-CA" sz="6300" dirty="0"/>
              <a:t> </a:t>
            </a:r>
            <a:endParaRPr lang="fr-FR" sz="63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75184" y="5645150"/>
            <a:ext cx="6193632" cy="631825"/>
          </a:xfrm>
        </p:spPr>
        <p:txBody>
          <a:bodyPr anchor="ctr">
            <a:normAutofit/>
          </a:bodyPr>
          <a:lstStyle/>
          <a:p>
            <a:endParaRPr lang="en-CA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78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fr-CA" b="1" dirty="0"/>
              <a:t>Organisation</a:t>
            </a:r>
            <a:r>
              <a:rPr lang="fr-CA" dirty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fr-CA" sz="1700"/>
          </a:p>
          <a:p>
            <a:pPr marL="114300" indent="0">
              <a:buNone/>
            </a:pPr>
            <a:endParaRPr lang="fr-CA" sz="1700"/>
          </a:p>
          <a:p>
            <a:pPr marL="114300" indent="0">
              <a:buNone/>
            </a:pPr>
            <a:r>
              <a:rPr lang="fr-CA" sz="1700"/>
              <a:t>§1	Introduction/Consignes générales</a:t>
            </a:r>
          </a:p>
          <a:p>
            <a:pPr marL="114300" indent="0">
              <a:buNone/>
            </a:pPr>
            <a:r>
              <a:rPr lang="fr-CA" sz="1700"/>
              <a:t>§2	Exemplier ou diapositives?</a:t>
            </a:r>
          </a:p>
          <a:p>
            <a:pPr marL="114300" indent="0">
              <a:buNone/>
            </a:pPr>
            <a:r>
              <a:rPr lang="fr-CA" sz="1700"/>
              <a:t>§3	La Présentation</a:t>
            </a:r>
          </a:p>
          <a:p>
            <a:pPr marL="114300" indent="0">
              <a:buNone/>
            </a:pPr>
            <a:r>
              <a:rPr lang="fr-CA" sz="1700"/>
              <a:t>§4	La Période de questions</a:t>
            </a:r>
          </a:p>
          <a:p>
            <a:pPr marL="114300" indent="0">
              <a:buNone/>
            </a:pPr>
            <a:r>
              <a:rPr lang="fr-CA" sz="1700"/>
              <a:t>§5	Conclusion/Considérations auxiliaires </a:t>
            </a:r>
          </a:p>
          <a:p>
            <a:pPr marL="114300" indent="0">
              <a:buNone/>
            </a:pPr>
            <a:endParaRPr lang="fr-FR" sz="1700"/>
          </a:p>
        </p:txBody>
      </p:sp>
      <p:pic>
        <p:nvPicPr>
          <p:cNvPr id="5" name="Picture 4" descr="Le navire de papier jaune en tête parmi les navires blancs">
            <a:extLst>
              <a:ext uri="{FF2B5EF4-FFF2-40B4-BE49-F238E27FC236}">
                <a16:creationId xmlns:a16="http://schemas.microsoft.com/office/drawing/2014/main" id="{8EA7276B-5CC5-B392-380B-D8E56DDFFF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85" r="11376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FE9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44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Consignes générales</a:t>
            </a:r>
            <a:r>
              <a:rPr lang="fr-CA" sz="3500"/>
              <a:t> </a:t>
            </a:r>
            <a:endParaRPr lang="fr-FR" sz="35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endParaRPr lang="fr-CA" sz="1900"/>
          </a:p>
          <a:p>
            <a:r>
              <a:rPr lang="fr-CA" sz="1900"/>
              <a:t>Une présentation intéressante et claire = compréhensibilité</a:t>
            </a:r>
          </a:p>
          <a:p>
            <a:endParaRPr lang="fr-CA" sz="1900"/>
          </a:p>
          <a:p>
            <a:r>
              <a:rPr lang="fr-CA" sz="1900"/>
              <a:t>Elle aidera à votre public de</a:t>
            </a:r>
          </a:p>
          <a:p>
            <a:pPr lvl="1"/>
            <a:r>
              <a:rPr lang="fr-CA" sz="1900"/>
              <a:t>bien absorber votre analyse </a:t>
            </a:r>
          </a:p>
          <a:p>
            <a:pPr lvl="1"/>
            <a:r>
              <a:rPr lang="fr-CA" sz="1900"/>
              <a:t>formuler de bonnes questions et commentaires </a:t>
            </a:r>
          </a:p>
          <a:p>
            <a:pPr lvl="1"/>
            <a:endParaRPr lang="fr-CA" sz="1900"/>
          </a:p>
          <a:p>
            <a:r>
              <a:rPr lang="fr-CA" sz="1900"/>
              <a:t>Des bonnes questions et commentaires = Une amélioration de votre recherche</a:t>
            </a:r>
          </a:p>
          <a:p>
            <a:endParaRPr lang="fr-FR" sz="1900"/>
          </a:p>
        </p:txBody>
      </p:sp>
    </p:spTree>
    <p:extLst>
      <p:ext uri="{BB962C8B-B14F-4D97-AF65-F5344CB8AC3E}">
        <p14:creationId xmlns:p14="http://schemas.microsoft.com/office/powerpoint/2010/main" val="1645022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FR" sz="3500" b="1"/>
              <a:t>Des présentations et la professionnalité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fr-FR" sz="1800" dirty="0"/>
          </a:p>
          <a:p>
            <a:r>
              <a:rPr lang="fr-CA" sz="1800" dirty="0"/>
              <a:t>Intelligence</a:t>
            </a:r>
          </a:p>
          <a:p>
            <a:r>
              <a:rPr lang="fr-CA" sz="1800" dirty="0"/>
              <a:t>Capacité de transférer vos connaissances </a:t>
            </a:r>
          </a:p>
          <a:p>
            <a:r>
              <a:rPr lang="fr-CA" sz="1800" dirty="0"/>
              <a:t>Confiance </a:t>
            </a:r>
          </a:p>
          <a:p>
            <a:r>
              <a:rPr lang="fr-CA" sz="1800" dirty="0"/>
              <a:t>Capacité de penser dans une façon organisée </a:t>
            </a:r>
          </a:p>
          <a:p>
            <a:endParaRPr lang="fr-CA" sz="1800" dirty="0"/>
          </a:p>
          <a:p>
            <a:r>
              <a:rPr lang="fr-CA" sz="1800" dirty="0"/>
              <a:t>Ces compétences sont aussi importantes pour </a:t>
            </a:r>
          </a:p>
          <a:p>
            <a:pPr lvl="1"/>
            <a:r>
              <a:rPr lang="fr-CA" dirty="0"/>
              <a:t>La rédaction</a:t>
            </a:r>
          </a:p>
          <a:p>
            <a:pPr lvl="1"/>
            <a:r>
              <a:rPr lang="fr-CA" dirty="0"/>
              <a:t>L’enseignement</a:t>
            </a:r>
          </a:p>
          <a:p>
            <a:pPr lvl="2"/>
            <a:r>
              <a:rPr lang="fr-CA" sz="1800" dirty="0"/>
              <a:t>Qualifications cruciales pour une carrière dans le milieu universitaire (et ailleurs) 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51820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3002" y="1999615"/>
            <a:ext cx="6858000" cy="2764028"/>
          </a:xfrm>
        </p:spPr>
        <p:txBody>
          <a:bodyPr anchor="ctr">
            <a:normAutofit/>
          </a:bodyPr>
          <a:lstStyle/>
          <a:p>
            <a:r>
              <a:rPr lang="fr-CA" sz="6300" b="1" dirty="0"/>
              <a:t>§2	</a:t>
            </a:r>
            <a:r>
              <a:rPr lang="fr-CA" sz="6300" b="1" dirty="0" err="1"/>
              <a:t>Exemplier</a:t>
            </a:r>
            <a:r>
              <a:rPr lang="fr-CA" sz="6300" b="1" dirty="0"/>
              <a:t> ou       </a:t>
            </a:r>
            <a:br>
              <a:rPr lang="fr-CA" sz="6300" b="1" dirty="0"/>
            </a:br>
            <a:r>
              <a:rPr lang="fr-CA" sz="6300" b="1" dirty="0"/>
              <a:t> diapositives?</a:t>
            </a:r>
            <a:br>
              <a:rPr lang="fr-CA" sz="6300" b="1" dirty="0"/>
            </a:br>
            <a:endParaRPr lang="en-CA" sz="63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703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CA" sz="3500" b="1"/>
              <a:t>Exemplier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endParaRPr lang="fr-CA" sz="1900" dirty="0"/>
          </a:p>
          <a:p>
            <a:r>
              <a:rPr lang="fr-CA" sz="1900" dirty="0"/>
              <a:t>+</a:t>
            </a:r>
          </a:p>
          <a:p>
            <a:pPr lvl="1"/>
            <a:r>
              <a:rPr lang="fr-CA" sz="1900" dirty="0"/>
              <a:t>Plus de détail </a:t>
            </a:r>
          </a:p>
          <a:p>
            <a:pPr lvl="1"/>
            <a:r>
              <a:rPr lang="fr-CA" sz="1900" dirty="0"/>
              <a:t>Réflexion</a:t>
            </a:r>
          </a:p>
          <a:p>
            <a:endParaRPr lang="fr-CA" sz="1900" dirty="0"/>
          </a:p>
          <a:p>
            <a:r>
              <a:rPr lang="fr-CA" sz="1900" dirty="0"/>
              <a:t>-</a:t>
            </a:r>
          </a:p>
          <a:p>
            <a:pPr lvl="1"/>
            <a:r>
              <a:rPr lang="fr-CA" sz="1900" dirty="0"/>
              <a:t>Distraction</a:t>
            </a:r>
          </a:p>
          <a:p>
            <a:pPr lvl="1"/>
            <a:endParaRPr lang="fr-CA" sz="1900" dirty="0"/>
          </a:p>
          <a:p>
            <a:endParaRPr lang="en-CA" sz="1900" dirty="0"/>
          </a:p>
        </p:txBody>
      </p:sp>
    </p:spTree>
    <p:extLst>
      <p:ext uri="{BB962C8B-B14F-4D97-AF65-F5344CB8AC3E}">
        <p14:creationId xmlns:p14="http://schemas.microsoft.com/office/powerpoint/2010/main" val="2311686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L’organisation de votre exemplier</a:t>
            </a:r>
            <a:r>
              <a:rPr lang="fr-CA" sz="3500"/>
              <a:t> </a:t>
            </a:r>
            <a:endParaRPr lang="en-CA" sz="35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CA" sz="1900" dirty="0"/>
          </a:p>
          <a:p>
            <a:r>
              <a:rPr lang="fr-CA" sz="1900" dirty="0"/>
              <a:t>Suivre l’organisation de votre présentation </a:t>
            </a:r>
          </a:p>
          <a:p>
            <a:r>
              <a:rPr lang="fr-CA" sz="1900" dirty="0"/>
              <a:t>Des puces au lieu des phrases/paragraphes</a:t>
            </a:r>
          </a:p>
          <a:p>
            <a:r>
              <a:rPr lang="fr-CA" sz="1900" dirty="0"/>
              <a:t>Taille (12pt) et utilisation cohérente des polices</a:t>
            </a:r>
          </a:p>
          <a:p>
            <a:r>
              <a:rPr lang="fr-CA" sz="1900" dirty="0"/>
              <a:t>Séparation des exemples</a:t>
            </a:r>
          </a:p>
          <a:p>
            <a:r>
              <a:rPr lang="fr-CA" sz="1900" dirty="0"/>
              <a:t>Numérotage</a:t>
            </a:r>
          </a:p>
          <a:p>
            <a:endParaRPr lang="en-CA" sz="1900" dirty="0"/>
          </a:p>
        </p:txBody>
      </p:sp>
    </p:spTree>
    <p:extLst>
      <p:ext uri="{BB962C8B-B14F-4D97-AF65-F5344CB8AC3E}">
        <p14:creationId xmlns:p14="http://schemas.microsoft.com/office/powerpoint/2010/main" val="1006152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Diapositives</a:t>
            </a:r>
            <a:r>
              <a:rPr lang="en-CA" sz="350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r>
              <a:rPr lang="en-CA" sz="1600" dirty="0"/>
              <a:t>+</a:t>
            </a:r>
          </a:p>
          <a:p>
            <a:pPr lvl="1"/>
            <a:r>
              <a:rPr lang="en-CA" sz="1600" dirty="0" err="1"/>
              <a:t>Présentation</a:t>
            </a:r>
            <a:r>
              <a:rPr lang="en-CA" sz="1600" dirty="0"/>
              <a:t> </a:t>
            </a:r>
            <a:r>
              <a:rPr lang="en-CA" sz="1600" dirty="0" err="1"/>
              <a:t>dynamique</a:t>
            </a:r>
            <a:r>
              <a:rPr lang="en-CA" sz="1600" dirty="0"/>
              <a:t>/contact direct </a:t>
            </a:r>
          </a:p>
          <a:p>
            <a:pPr lvl="2"/>
            <a:r>
              <a:rPr lang="en-CA" sz="1600" dirty="0" err="1"/>
              <a:t>Assurez</a:t>
            </a:r>
            <a:r>
              <a:rPr lang="en-CA" sz="1600" dirty="0"/>
              <a:t> </a:t>
            </a:r>
            <a:r>
              <a:rPr lang="en-CA" sz="1600" dirty="0" err="1"/>
              <a:t>votre</a:t>
            </a:r>
            <a:r>
              <a:rPr lang="en-CA" sz="1600" dirty="0"/>
              <a:t> propre </a:t>
            </a:r>
            <a:r>
              <a:rPr lang="en-CA" sz="1600" dirty="0" err="1"/>
              <a:t>présence</a:t>
            </a:r>
            <a:endParaRPr lang="en-CA" sz="1600" dirty="0"/>
          </a:p>
          <a:p>
            <a:pPr lvl="1"/>
            <a:r>
              <a:rPr lang="fr-CA" sz="1600" dirty="0"/>
              <a:t>Graphiques et images en couleur, animations</a:t>
            </a:r>
            <a:r>
              <a:rPr lang="en-CA" sz="1600" dirty="0"/>
              <a:t> </a:t>
            </a:r>
          </a:p>
          <a:p>
            <a:pPr lvl="2"/>
            <a:r>
              <a:rPr lang="en-CA" sz="1600" dirty="0" err="1"/>
              <a:t>En</a:t>
            </a:r>
            <a:r>
              <a:rPr lang="en-CA" sz="1600" dirty="0"/>
              <a:t> </a:t>
            </a:r>
            <a:r>
              <a:rPr lang="en-CA" sz="1600" dirty="0" err="1"/>
              <a:t>modération</a:t>
            </a:r>
            <a:endParaRPr lang="en-CA" sz="1600" dirty="0"/>
          </a:p>
          <a:p>
            <a:r>
              <a:rPr lang="en-CA" sz="1600" dirty="0"/>
              <a:t>-</a:t>
            </a:r>
          </a:p>
          <a:p>
            <a:pPr lvl="1"/>
            <a:r>
              <a:rPr lang="en-CA" sz="1600" dirty="0"/>
              <a:t>Pas </a:t>
            </a:r>
            <a:r>
              <a:rPr lang="en-CA" sz="1600" dirty="0" err="1"/>
              <a:t>d’exemplier</a:t>
            </a:r>
            <a:r>
              <a:rPr lang="en-CA" sz="1600" dirty="0"/>
              <a:t>? Pas de </a:t>
            </a:r>
            <a:r>
              <a:rPr lang="en-CA" sz="1600" dirty="0" err="1"/>
              <a:t>réflexion</a:t>
            </a:r>
            <a:r>
              <a:rPr lang="en-CA" sz="1600" dirty="0"/>
              <a:t> facile.</a:t>
            </a:r>
          </a:p>
          <a:p>
            <a:endParaRPr lang="en-CA" sz="1600" dirty="0"/>
          </a:p>
          <a:p>
            <a:r>
              <a:rPr lang="en-CA" sz="1600" dirty="0"/>
              <a:t>Champs </a:t>
            </a:r>
            <a:r>
              <a:rPr lang="en-CA" sz="1600" dirty="0" err="1"/>
              <a:t>d’études</a:t>
            </a:r>
            <a:r>
              <a:rPr lang="en-CA" sz="1600" dirty="0"/>
              <a:t> dans </a:t>
            </a:r>
            <a:r>
              <a:rPr lang="en-CA" sz="1600" dirty="0" err="1"/>
              <a:t>lesquels</a:t>
            </a:r>
            <a:r>
              <a:rPr lang="en-CA" sz="1600" dirty="0"/>
              <a:t> les </a:t>
            </a:r>
            <a:r>
              <a:rPr lang="en-CA" sz="1600" dirty="0" err="1"/>
              <a:t>diapos</a:t>
            </a:r>
            <a:r>
              <a:rPr lang="en-CA" sz="1600" dirty="0"/>
              <a:t> </a:t>
            </a:r>
            <a:r>
              <a:rPr lang="en-CA" sz="1600" dirty="0" err="1"/>
              <a:t>sont</a:t>
            </a:r>
            <a:r>
              <a:rPr lang="en-CA" sz="1600" dirty="0"/>
              <a:t> plus </a:t>
            </a:r>
            <a:r>
              <a:rPr lang="en-CA" sz="1600" dirty="0" err="1"/>
              <a:t>populaires</a:t>
            </a:r>
            <a:r>
              <a:rPr lang="en-CA" sz="1600" dirty="0"/>
              <a:t>?</a:t>
            </a:r>
          </a:p>
          <a:p>
            <a:pPr lvl="1"/>
            <a:r>
              <a:rPr lang="en-CA" sz="1600" dirty="0" err="1"/>
              <a:t>phonétique</a:t>
            </a:r>
            <a:r>
              <a:rPr lang="en-CA" sz="1600" dirty="0"/>
              <a:t>, </a:t>
            </a:r>
            <a:r>
              <a:rPr lang="en-CA" sz="1600" dirty="0" err="1"/>
              <a:t>psycholinguistique</a:t>
            </a:r>
            <a:r>
              <a:rPr lang="en-CA" sz="1600" dirty="0"/>
              <a:t>, acquisition &gt;&gt; </a:t>
            </a:r>
            <a:r>
              <a:rPr lang="en-CA" sz="1600" dirty="0" err="1"/>
              <a:t>phonologie</a:t>
            </a:r>
            <a:r>
              <a:rPr lang="en-CA" sz="1600" dirty="0"/>
              <a:t> &gt;&gt; </a:t>
            </a:r>
            <a:r>
              <a:rPr lang="en-CA" sz="1600" dirty="0" err="1"/>
              <a:t>syntaxe</a:t>
            </a:r>
            <a:r>
              <a:rPr lang="en-CA" sz="1600" dirty="0"/>
              <a:t> </a:t>
            </a:r>
            <a:r>
              <a:rPr lang="en-CA" sz="1600" dirty="0" err="1"/>
              <a:t>morphologie</a:t>
            </a:r>
            <a:r>
              <a:rPr lang="en-CA" sz="1600" dirty="0"/>
              <a:t>, </a:t>
            </a:r>
            <a:r>
              <a:rPr lang="en-CA" sz="1600" dirty="0" err="1"/>
              <a:t>sémantique</a:t>
            </a:r>
            <a:endParaRPr lang="en-CA" sz="1600" dirty="0"/>
          </a:p>
          <a:p>
            <a:pPr lvl="1"/>
            <a:r>
              <a:rPr lang="en-CA" sz="1600" dirty="0" err="1"/>
              <a:t>appliquée</a:t>
            </a:r>
            <a:r>
              <a:rPr lang="en-CA" sz="1600" dirty="0"/>
              <a:t> (</a:t>
            </a:r>
            <a:r>
              <a:rPr lang="en-CA" sz="1600" dirty="0" err="1"/>
              <a:t>expériences</a:t>
            </a:r>
            <a:r>
              <a:rPr lang="en-CA" sz="1600" dirty="0"/>
              <a:t>) &gt;&gt; </a:t>
            </a:r>
            <a:r>
              <a:rPr lang="en-CA" sz="1600" dirty="0" err="1"/>
              <a:t>théorique</a:t>
            </a:r>
            <a:endParaRPr lang="en-CA" sz="1600" dirty="0"/>
          </a:p>
          <a:p>
            <a:pPr lvl="1"/>
            <a:endParaRPr lang="en-CA" sz="1600" dirty="0"/>
          </a:p>
          <a:p>
            <a:endParaRPr lang="en-CA" sz="1600" dirty="0"/>
          </a:p>
          <a:p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01098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84769FE-1656-422F-86E1-8C1B16C27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B249F6D-244F-494A-98B9-5CC7413C4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6820" y="682754"/>
            <a:ext cx="4119369" cy="5492493"/>
          </a:xfrm>
          <a:custGeom>
            <a:avLst/>
            <a:gdLst>
              <a:gd name="connsiteX0" fmla="*/ 2746247 w 5492493"/>
              <a:gd name="connsiteY0" fmla="*/ 0 h 5492493"/>
              <a:gd name="connsiteX1" fmla="*/ 5492493 w 5492493"/>
              <a:gd name="connsiteY1" fmla="*/ 2746247 h 5492493"/>
              <a:gd name="connsiteX2" fmla="*/ 2746247 w 5492493"/>
              <a:gd name="connsiteY2" fmla="*/ 5492493 h 5492493"/>
              <a:gd name="connsiteX3" fmla="*/ 0 w 5492493"/>
              <a:gd name="connsiteY3" fmla="*/ 2746247 h 5492493"/>
              <a:gd name="connsiteX4" fmla="*/ 2746247 w 5492493"/>
              <a:gd name="connsiteY4" fmla="*/ 0 h 54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2493" h="5492493">
                <a:moveTo>
                  <a:pt x="2746247" y="0"/>
                </a:moveTo>
                <a:cubicBezTo>
                  <a:pt x="4262957" y="0"/>
                  <a:pt x="5492493" y="1229536"/>
                  <a:pt x="5492493" y="2746247"/>
                </a:cubicBezTo>
                <a:cubicBezTo>
                  <a:pt x="5492493" y="4262957"/>
                  <a:pt x="4262957" y="5492493"/>
                  <a:pt x="2746247" y="5492493"/>
                </a:cubicBezTo>
                <a:cubicBezTo>
                  <a:pt x="1229536" y="5492493"/>
                  <a:pt x="0" y="4262957"/>
                  <a:pt x="0" y="2746247"/>
                </a:cubicBezTo>
                <a:cubicBezTo>
                  <a:pt x="0" y="1229536"/>
                  <a:pt x="1229536" y="0"/>
                  <a:pt x="27462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06C536E-6ECA-4211-AF8C-A2671C484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5695" y="5435945"/>
            <a:ext cx="326571" cy="435428"/>
          </a:xfrm>
          <a:prstGeom prst="ellipse">
            <a:avLst/>
          </a:pr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EAA70EA-2201-4F5D-AF08-58CFF851C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758694" y="3567390"/>
            <a:ext cx="1733855" cy="2303982"/>
          </a:xfrm>
          <a:custGeom>
            <a:avLst/>
            <a:gdLst>
              <a:gd name="connsiteX0" fmla="*/ 0 w 3108399"/>
              <a:gd name="connsiteY0" fmla="*/ 0 h 3097879"/>
              <a:gd name="connsiteX1" fmla="*/ 159985 w 3108399"/>
              <a:gd name="connsiteY1" fmla="*/ 4045 h 3097879"/>
              <a:gd name="connsiteX2" fmla="*/ 3092907 w 3108399"/>
              <a:gd name="connsiteY2" fmla="*/ 2791087 h 3097879"/>
              <a:gd name="connsiteX3" fmla="*/ 3108399 w 3108399"/>
              <a:gd name="connsiteY3" fmla="*/ 3097879 h 3097879"/>
              <a:gd name="connsiteX4" fmla="*/ 2470733 w 3108399"/>
              <a:gd name="connsiteY4" fmla="*/ 3097879 h 3097879"/>
              <a:gd name="connsiteX5" fmla="*/ 2458534 w 3108399"/>
              <a:gd name="connsiteY5" fmla="*/ 2856285 h 3097879"/>
              <a:gd name="connsiteX6" fmla="*/ 252674 w 3108399"/>
              <a:gd name="connsiteY6" fmla="*/ 650424 h 3097879"/>
              <a:gd name="connsiteX7" fmla="*/ 0 w 3108399"/>
              <a:gd name="connsiteY7" fmla="*/ 637665 h 309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8399" h="3097879">
                <a:moveTo>
                  <a:pt x="0" y="0"/>
                </a:moveTo>
                <a:lnTo>
                  <a:pt x="159985" y="4045"/>
                </a:lnTo>
                <a:cubicBezTo>
                  <a:pt x="1696687" y="81941"/>
                  <a:pt x="2939004" y="1275632"/>
                  <a:pt x="3092907" y="2791087"/>
                </a:cubicBezTo>
                <a:lnTo>
                  <a:pt x="3108399" y="3097879"/>
                </a:lnTo>
                <a:lnTo>
                  <a:pt x="2470733" y="3097879"/>
                </a:lnTo>
                <a:lnTo>
                  <a:pt x="2458534" y="2856285"/>
                </a:lnTo>
                <a:cubicBezTo>
                  <a:pt x="2340416" y="1693197"/>
                  <a:pt x="1415762" y="768542"/>
                  <a:pt x="252674" y="650424"/>
                </a:cubicBezTo>
                <a:lnTo>
                  <a:pt x="0" y="63766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3737" y="1431042"/>
            <a:ext cx="3041924" cy="3995916"/>
          </a:xfrm>
        </p:spPr>
        <p:txBody>
          <a:bodyPr anchor="ctr">
            <a:normAutofit/>
          </a:bodyPr>
          <a:lstStyle/>
          <a:p>
            <a:r>
              <a:rPr lang="fr-CA" b="1">
                <a:solidFill>
                  <a:schemeClr val="tx1">
                    <a:lumMod val="95000"/>
                    <a:lumOff val="5000"/>
                  </a:schemeClr>
                </a:solidFill>
              </a:rPr>
              <a:t>L’organisation de votre PowerPoint</a:t>
            </a:r>
            <a:r>
              <a:rPr lang="fr-CA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CA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799" y="1440029"/>
            <a:ext cx="4136457" cy="3995916"/>
          </a:xfrm>
        </p:spPr>
        <p:txBody>
          <a:bodyPr anchor="ctr">
            <a:noAutofit/>
          </a:bodyPr>
          <a:lstStyle/>
          <a:p>
            <a:endParaRPr lang="fr-CA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Suivre l’organisation de votre présentation </a:t>
            </a:r>
          </a:p>
          <a:p>
            <a:r>
              <a:rPr lang="fr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Pas de paragraphes de texte (sauf que si c’est une citation)</a:t>
            </a:r>
            <a:r>
              <a: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lvl="1"/>
            <a:r>
              <a:rPr lang="en-CA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puces</a:t>
            </a:r>
            <a:r>
              <a: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mots-</a:t>
            </a:r>
            <a:r>
              <a:rPr lang="en-CA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clés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Évitez de donner trop d’informations/exemples sur une seule diapositive</a:t>
            </a:r>
            <a:r>
              <a: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lvl="1"/>
            <a:r>
              <a: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Police </a:t>
            </a:r>
            <a:r>
              <a:rPr lang="en-CA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d’au</a:t>
            </a:r>
            <a:r>
              <a: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CA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moins</a:t>
            </a:r>
            <a:r>
              <a: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24pt</a:t>
            </a:r>
          </a:p>
          <a:p>
            <a:r>
              <a:rPr lang="en-CA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Thème</a:t>
            </a:r>
            <a:r>
              <a:rPr lang="en-C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simple et impeccable</a:t>
            </a:r>
          </a:p>
          <a:p>
            <a:pPr lvl="1"/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032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Les deux? </a:t>
            </a:r>
            <a:endParaRPr lang="en-CA" sz="35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endParaRPr lang="en-CA" sz="1900" dirty="0"/>
          </a:p>
          <a:p>
            <a:endParaRPr lang="en-CA" sz="1900" dirty="0"/>
          </a:p>
          <a:p>
            <a:r>
              <a:rPr lang="en-CA" sz="1900" dirty="0"/>
              <a:t>Plus de travail, </a:t>
            </a:r>
            <a:r>
              <a:rPr lang="en-CA" sz="1900" dirty="0" err="1"/>
              <a:t>mais</a:t>
            </a:r>
            <a:r>
              <a:rPr lang="en-CA" sz="1900" dirty="0"/>
              <a:t> ++</a:t>
            </a:r>
          </a:p>
          <a:p>
            <a:r>
              <a:rPr lang="en-CA" sz="1900" dirty="0"/>
              <a:t>Option: </a:t>
            </a:r>
            <a:r>
              <a:rPr lang="en-CA" sz="1900" dirty="0" err="1"/>
              <a:t>fournir</a:t>
            </a:r>
            <a:r>
              <a:rPr lang="en-CA" sz="1900" dirty="0"/>
              <a:t> un ‘</a:t>
            </a:r>
            <a:r>
              <a:rPr lang="en-CA" sz="1900" dirty="0" err="1"/>
              <a:t>vrai</a:t>
            </a:r>
            <a:r>
              <a:rPr lang="en-CA" sz="1900" dirty="0"/>
              <a:t>’ </a:t>
            </a:r>
            <a:r>
              <a:rPr lang="en-CA" sz="1900" dirty="0" err="1"/>
              <a:t>exemplier</a:t>
            </a:r>
            <a:r>
              <a:rPr lang="en-CA" sz="1900" dirty="0"/>
              <a:t> (</a:t>
            </a:r>
            <a:r>
              <a:rPr lang="en-CA" sz="1900" dirty="0" err="1"/>
              <a:t>seulement</a:t>
            </a:r>
            <a:r>
              <a:rPr lang="en-CA" sz="1900" dirty="0"/>
              <a:t> les </a:t>
            </a:r>
            <a:r>
              <a:rPr lang="en-CA" sz="1900" dirty="0" err="1"/>
              <a:t>exemples</a:t>
            </a:r>
            <a:r>
              <a:rPr lang="en-CA" sz="1900" dirty="0"/>
              <a:t>)</a:t>
            </a:r>
          </a:p>
          <a:p>
            <a:r>
              <a:rPr lang="en-CA" sz="1900" dirty="0" err="1"/>
              <a:t>Mettre</a:t>
            </a:r>
            <a:r>
              <a:rPr lang="en-CA" sz="1900" dirty="0"/>
              <a:t> </a:t>
            </a:r>
            <a:r>
              <a:rPr lang="en-CA" sz="1900" dirty="0" err="1"/>
              <a:t>vos</a:t>
            </a:r>
            <a:r>
              <a:rPr lang="en-CA" sz="1900" dirty="0"/>
              <a:t> diapositives/</a:t>
            </a:r>
            <a:r>
              <a:rPr lang="en-CA" sz="1900" dirty="0" err="1"/>
              <a:t>exempliers</a:t>
            </a:r>
            <a:r>
              <a:rPr lang="en-CA" sz="1900" dirty="0"/>
              <a:t> </a:t>
            </a:r>
            <a:r>
              <a:rPr lang="en-CA" sz="1900" dirty="0" err="1"/>
              <a:t>détaillés</a:t>
            </a:r>
            <a:r>
              <a:rPr lang="en-CA" sz="1900" dirty="0"/>
              <a:t> </a:t>
            </a:r>
            <a:r>
              <a:rPr lang="en-CA" sz="1900" dirty="0" err="1"/>
              <a:t>en</a:t>
            </a:r>
            <a:r>
              <a:rPr lang="en-CA" sz="1900" dirty="0"/>
              <a:t> </a:t>
            </a:r>
            <a:r>
              <a:rPr lang="en-CA" sz="1900" dirty="0" err="1"/>
              <a:t>ligne</a:t>
            </a:r>
            <a:endParaRPr lang="en-CA" sz="1900" dirty="0"/>
          </a:p>
          <a:p>
            <a:pPr lvl="1"/>
            <a:r>
              <a:rPr lang="en-CA" sz="1600" dirty="0" err="1"/>
              <a:t>Vous</a:t>
            </a:r>
            <a:r>
              <a:rPr lang="en-CA" sz="1600" dirty="0"/>
              <a:t> </a:t>
            </a:r>
            <a:r>
              <a:rPr lang="en-CA" sz="1600" dirty="0" err="1"/>
              <a:t>avez</a:t>
            </a:r>
            <a:r>
              <a:rPr lang="en-CA" sz="1600" dirty="0"/>
              <a:t> </a:t>
            </a:r>
            <a:r>
              <a:rPr lang="en-CA" sz="1600" dirty="0" err="1"/>
              <a:t>besoin</a:t>
            </a:r>
            <a:r>
              <a:rPr lang="en-CA" sz="1600" dirty="0"/>
              <a:t> de sites web!</a:t>
            </a:r>
          </a:p>
          <a:p>
            <a:r>
              <a:rPr lang="en-CA" sz="1900" dirty="0" err="1"/>
              <a:t>Exemplier</a:t>
            </a:r>
            <a:r>
              <a:rPr lang="en-CA" sz="1900" dirty="0"/>
              <a:t> qui </a:t>
            </a:r>
            <a:r>
              <a:rPr lang="en-CA" sz="1900" dirty="0" err="1"/>
              <a:t>n’est</a:t>
            </a:r>
            <a:r>
              <a:rPr lang="en-CA" sz="1900" dirty="0"/>
              <a:t> </a:t>
            </a:r>
            <a:r>
              <a:rPr lang="en-CA" sz="1900" dirty="0" err="1"/>
              <a:t>une</a:t>
            </a:r>
            <a:r>
              <a:rPr lang="en-CA" sz="1900" dirty="0"/>
              <a:t> impression de </a:t>
            </a:r>
            <a:r>
              <a:rPr lang="en-CA" sz="1900" dirty="0" err="1"/>
              <a:t>vos</a:t>
            </a:r>
            <a:r>
              <a:rPr lang="en-CA" sz="1900" dirty="0"/>
              <a:t> diapositives? Non.</a:t>
            </a:r>
          </a:p>
          <a:p>
            <a:pPr marL="0" indent="0">
              <a:buNone/>
            </a:pPr>
            <a:endParaRPr lang="en-CA" sz="1900" dirty="0"/>
          </a:p>
        </p:txBody>
      </p:sp>
    </p:spTree>
    <p:extLst>
      <p:ext uri="{BB962C8B-B14F-4D97-AF65-F5344CB8AC3E}">
        <p14:creationId xmlns:p14="http://schemas.microsoft.com/office/powerpoint/2010/main" val="2649883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3002" y="1999615"/>
            <a:ext cx="6858000" cy="2764028"/>
          </a:xfrm>
        </p:spPr>
        <p:txBody>
          <a:bodyPr anchor="ctr">
            <a:normAutofit/>
          </a:bodyPr>
          <a:lstStyle/>
          <a:p>
            <a:r>
              <a:rPr lang="fr-CA" sz="6300" b="1" dirty="0"/>
              <a:t>§3	La présentation</a:t>
            </a:r>
            <a:br>
              <a:rPr lang="en-CA" sz="6300" dirty="0"/>
            </a:br>
            <a:endParaRPr lang="en-CA" sz="63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956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26720"/>
            <a:ext cx="7879842" cy="1919141"/>
          </a:xfrm>
        </p:spPr>
        <p:txBody>
          <a:bodyPr anchor="b">
            <a:normAutofit/>
          </a:bodyPr>
          <a:lstStyle/>
          <a:p>
            <a:r>
              <a:rPr lang="fr-CA" sz="5200" b="1"/>
              <a:t>Règle d’or</a:t>
            </a:r>
            <a:endParaRPr lang="en-CA" sz="5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2899927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2776031"/>
            <a:ext cx="1405092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3337269"/>
            <a:ext cx="7882128" cy="29056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CA" sz="1900" b="1" dirty="0"/>
          </a:p>
          <a:p>
            <a:pPr marL="0" indent="0">
              <a:buNone/>
            </a:pPr>
            <a:endParaRPr lang="fr-CA" sz="1900" b="1" dirty="0"/>
          </a:p>
          <a:p>
            <a:pPr marL="0" indent="0">
              <a:buNone/>
            </a:pPr>
            <a:r>
              <a:rPr lang="fr-CA" sz="1900" dirty="0"/>
              <a:t>Dites-leur ce que vous allez leur dire, </a:t>
            </a:r>
          </a:p>
          <a:p>
            <a:pPr marL="0" indent="0">
              <a:buNone/>
            </a:pPr>
            <a:r>
              <a:rPr lang="fr-CA" sz="1900" dirty="0"/>
              <a:t>dites-le-leur, </a:t>
            </a:r>
          </a:p>
          <a:p>
            <a:pPr marL="0" indent="0">
              <a:buNone/>
            </a:pPr>
            <a:r>
              <a:rPr lang="fr-CA" sz="1900" dirty="0"/>
              <a:t>puis dites-leur ce que vous leur avez dit.</a:t>
            </a:r>
            <a:endParaRPr lang="en-CA" sz="1900" dirty="0"/>
          </a:p>
          <a:p>
            <a:endParaRPr lang="en-CA" sz="1900" dirty="0"/>
          </a:p>
        </p:txBody>
      </p:sp>
    </p:spTree>
    <p:extLst>
      <p:ext uri="{BB962C8B-B14F-4D97-AF65-F5344CB8AC3E}">
        <p14:creationId xmlns:p14="http://schemas.microsoft.com/office/powerpoint/2010/main" val="1782115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L’organisation générale</a:t>
            </a:r>
            <a:r>
              <a:rPr lang="fr-CA" sz="3500"/>
              <a:t> </a:t>
            </a:r>
            <a:endParaRPr lang="en-CA" sz="35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pPr lvl="0"/>
            <a:endParaRPr lang="fr-CA" sz="1900"/>
          </a:p>
          <a:p>
            <a:pPr lvl="0"/>
            <a:r>
              <a:rPr lang="fr-CA" sz="1900"/>
              <a:t>Introduction/Organisation/l’Accroche</a:t>
            </a:r>
            <a:endParaRPr lang="en-CA" sz="1900"/>
          </a:p>
          <a:p>
            <a:pPr lvl="0"/>
            <a:r>
              <a:rPr lang="fr-CA" sz="1900"/>
              <a:t>Cadre Théorique/Question de recherche</a:t>
            </a:r>
            <a:endParaRPr lang="en-CA" sz="1900"/>
          </a:p>
          <a:p>
            <a:pPr lvl="0"/>
            <a:r>
              <a:rPr lang="fr-CA" sz="1900"/>
              <a:t>(Méthodologie)</a:t>
            </a:r>
            <a:endParaRPr lang="en-CA" sz="1900"/>
          </a:p>
          <a:p>
            <a:pPr lvl="0"/>
            <a:r>
              <a:rPr lang="fr-CA" sz="1900"/>
              <a:t>Contexte/discussion de la littérature pertinente</a:t>
            </a:r>
            <a:endParaRPr lang="en-CA" sz="1900"/>
          </a:p>
          <a:p>
            <a:pPr lvl="0"/>
            <a:r>
              <a:rPr lang="fr-CA" sz="1900"/>
              <a:t>Discussion des données/Résultats</a:t>
            </a:r>
            <a:endParaRPr lang="en-CA" sz="1900"/>
          </a:p>
          <a:p>
            <a:pPr lvl="0"/>
            <a:r>
              <a:rPr lang="fr-CA" sz="1900"/>
              <a:t>Analyse des résultats</a:t>
            </a:r>
            <a:endParaRPr lang="en-CA" sz="1900"/>
          </a:p>
          <a:p>
            <a:pPr lvl="0"/>
            <a:r>
              <a:rPr lang="fr-CA" sz="1900"/>
              <a:t>Conclusions</a:t>
            </a:r>
            <a:endParaRPr lang="en-CA" sz="1900"/>
          </a:p>
          <a:p>
            <a:pPr marL="0" indent="0">
              <a:buNone/>
            </a:pPr>
            <a:endParaRPr lang="en-CA" sz="1900"/>
          </a:p>
        </p:txBody>
      </p:sp>
    </p:spTree>
    <p:extLst>
      <p:ext uri="{BB962C8B-B14F-4D97-AF65-F5344CB8AC3E}">
        <p14:creationId xmlns:p14="http://schemas.microsoft.com/office/powerpoint/2010/main" val="306724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Donner une présentation</a:t>
            </a:r>
            <a:r>
              <a:rPr lang="en-CA" sz="350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endParaRPr lang="fr-CA" sz="1900" dirty="0"/>
          </a:p>
          <a:p>
            <a:endParaRPr lang="fr-CA" sz="1900" dirty="0"/>
          </a:p>
          <a:p>
            <a:r>
              <a:rPr lang="fr-CA" sz="1900" dirty="0"/>
              <a:t>Le chronométrage est important! </a:t>
            </a:r>
          </a:p>
          <a:p>
            <a:pPr lvl="1"/>
            <a:r>
              <a:rPr lang="fr-CA" sz="1900" dirty="0"/>
              <a:t>Ne dépassez pas votre délai</a:t>
            </a:r>
            <a:r>
              <a:rPr lang="en-CA" sz="1900" dirty="0"/>
              <a:t> </a:t>
            </a:r>
            <a:endParaRPr lang="fr-CA" sz="1900" dirty="0"/>
          </a:p>
          <a:p>
            <a:pPr lvl="1"/>
            <a:r>
              <a:rPr lang="fr-CA" sz="1900" dirty="0"/>
              <a:t>Laissez du temps pour la période de questions</a:t>
            </a:r>
          </a:p>
          <a:p>
            <a:pPr lvl="1"/>
            <a:endParaRPr lang="fr-CA" sz="1900" dirty="0"/>
          </a:p>
        </p:txBody>
      </p:sp>
    </p:spTree>
    <p:extLst>
      <p:ext uri="{BB962C8B-B14F-4D97-AF65-F5344CB8AC3E}">
        <p14:creationId xmlns:p14="http://schemas.microsoft.com/office/powerpoint/2010/main" val="206149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Division du chronométrage</a:t>
            </a:r>
            <a:r>
              <a:rPr lang="en-CA" sz="350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endParaRPr lang="fr-CA" sz="1900" dirty="0"/>
          </a:p>
          <a:p>
            <a:r>
              <a:rPr lang="fr-CA" sz="1900" dirty="0"/>
              <a:t>Règles approximatives pour une présentation de 20 minutes</a:t>
            </a:r>
          </a:p>
          <a:p>
            <a:pPr lvl="1"/>
            <a:r>
              <a:rPr lang="fr-CA" sz="1900" dirty="0"/>
              <a:t>2 minutes pour l’introduction</a:t>
            </a:r>
            <a:endParaRPr lang="en-CA" sz="1900" dirty="0"/>
          </a:p>
          <a:p>
            <a:pPr lvl="1"/>
            <a:r>
              <a:rPr lang="fr-CA" sz="1900" dirty="0"/>
              <a:t>2 minutes pour la question de recherche</a:t>
            </a:r>
            <a:endParaRPr lang="en-CA" sz="1900" dirty="0"/>
          </a:p>
          <a:p>
            <a:pPr lvl="1"/>
            <a:r>
              <a:rPr lang="fr-CA" sz="1900" dirty="0"/>
              <a:t>(2 minutes pour la méthodologie)</a:t>
            </a:r>
            <a:endParaRPr lang="en-CA" sz="1900" dirty="0"/>
          </a:p>
          <a:p>
            <a:pPr lvl="1"/>
            <a:r>
              <a:rPr lang="fr-CA" sz="1900" dirty="0"/>
              <a:t>2 minutes pour le contexte</a:t>
            </a:r>
            <a:endParaRPr lang="en-CA" sz="1900" dirty="0"/>
          </a:p>
          <a:p>
            <a:pPr lvl="1"/>
            <a:r>
              <a:rPr lang="fr-CA" sz="1900" dirty="0"/>
              <a:t>5 minutes pour la discussion de données</a:t>
            </a:r>
            <a:endParaRPr lang="en-CA" sz="1900" dirty="0"/>
          </a:p>
          <a:p>
            <a:pPr lvl="1"/>
            <a:r>
              <a:rPr lang="fr-CA" sz="1900" dirty="0"/>
              <a:t>5 minutes pour l’analyse</a:t>
            </a:r>
            <a:endParaRPr lang="en-CA" sz="1900" dirty="0"/>
          </a:p>
          <a:p>
            <a:pPr lvl="1"/>
            <a:r>
              <a:rPr lang="fr-CA" sz="1900" dirty="0"/>
              <a:t>2 minutes pour les conclusions </a:t>
            </a:r>
            <a:endParaRPr lang="en-CA" sz="1900" dirty="0"/>
          </a:p>
          <a:p>
            <a:endParaRPr lang="en-CA" sz="1900" dirty="0"/>
          </a:p>
        </p:txBody>
      </p:sp>
    </p:spTree>
    <p:extLst>
      <p:ext uri="{BB962C8B-B14F-4D97-AF65-F5344CB8AC3E}">
        <p14:creationId xmlns:p14="http://schemas.microsoft.com/office/powerpoint/2010/main" val="3608428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EBF06A5-4173-45DE-87B1-0791E098A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F0CE2D-75B1-FB1C-DEEA-C5BE834B97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94" r="24676" b="-1"/>
          <a:stretch/>
        </p:blipFill>
        <p:spPr>
          <a:xfrm>
            <a:off x="5046546" y="1690688"/>
            <a:ext cx="4097454" cy="5167312"/>
          </a:xfrm>
          <a:custGeom>
            <a:avLst/>
            <a:gdLst/>
            <a:ahLst/>
            <a:cxnLst/>
            <a:rect l="l" t="t" r="r" b="b"/>
            <a:pathLst>
              <a:path w="5463273" h="5167312">
                <a:moveTo>
                  <a:pt x="2391664" y="0"/>
                </a:moveTo>
                <a:lnTo>
                  <a:pt x="2729598" y="0"/>
                </a:lnTo>
                <a:lnTo>
                  <a:pt x="3668014" y="0"/>
                </a:lnTo>
                <a:lnTo>
                  <a:pt x="5463273" y="0"/>
                </a:lnTo>
                <a:lnTo>
                  <a:pt x="5463273" y="5167310"/>
                </a:lnTo>
                <a:lnTo>
                  <a:pt x="3668014" y="5167310"/>
                </a:lnTo>
                <a:lnTo>
                  <a:pt x="3668014" y="5167312"/>
                </a:lnTo>
                <a:lnTo>
                  <a:pt x="0" y="5167312"/>
                </a:lnTo>
                <a:lnTo>
                  <a:pt x="2393879" y="952"/>
                </a:lnTo>
                <a:lnTo>
                  <a:pt x="2391664" y="952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81DAA37-DAFB-47C9-9EE7-11C030BEC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6718546" cy="5167312"/>
          </a:xfrm>
          <a:custGeom>
            <a:avLst/>
            <a:gdLst>
              <a:gd name="connsiteX0" fmla="*/ 0 w 8958061"/>
              <a:gd name="connsiteY0" fmla="*/ 0 h 5167312"/>
              <a:gd name="connsiteX1" fmla="*/ 7885684 w 8958061"/>
              <a:gd name="connsiteY1" fmla="*/ 0 h 5167312"/>
              <a:gd name="connsiteX2" fmla="*/ 7884964 w 8958061"/>
              <a:gd name="connsiteY2" fmla="*/ 952 h 5167312"/>
              <a:gd name="connsiteX3" fmla="*/ 8958061 w 8958061"/>
              <a:gd name="connsiteY3" fmla="*/ 952 h 5167312"/>
              <a:gd name="connsiteX4" fmla="*/ 6564182 w 8958061"/>
              <a:gd name="connsiteY4" fmla="*/ 5167312 h 5167312"/>
              <a:gd name="connsiteX5" fmla="*/ 3026607 w 8958061"/>
              <a:gd name="connsiteY5" fmla="*/ 5167312 h 5167312"/>
              <a:gd name="connsiteX6" fmla="*/ 3026607 w 8958061"/>
              <a:gd name="connsiteY6" fmla="*/ 5166360 h 5167312"/>
              <a:gd name="connsiteX7" fmla="*/ 0 w 8958061"/>
              <a:gd name="connsiteY7" fmla="*/ 5166360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58061" h="5167312">
                <a:moveTo>
                  <a:pt x="0" y="0"/>
                </a:moveTo>
                <a:lnTo>
                  <a:pt x="7885684" y="0"/>
                </a:lnTo>
                <a:lnTo>
                  <a:pt x="7884964" y="952"/>
                </a:lnTo>
                <a:lnTo>
                  <a:pt x="8958061" y="952"/>
                </a:lnTo>
                <a:lnTo>
                  <a:pt x="6564182" y="5167312"/>
                </a:lnTo>
                <a:lnTo>
                  <a:pt x="3026607" y="5167312"/>
                </a:lnTo>
                <a:lnTo>
                  <a:pt x="3026607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65759"/>
            <a:ext cx="5827014" cy="1325880"/>
          </a:xfrm>
        </p:spPr>
        <p:txBody>
          <a:bodyPr anchor="ctr">
            <a:normAutofit/>
          </a:bodyPr>
          <a:lstStyle/>
          <a:p>
            <a:r>
              <a:rPr lang="fr-CA" b="1">
                <a:solidFill>
                  <a:schemeClr val="bg1"/>
                </a:solidFill>
              </a:rPr>
              <a:t>Consignes importants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4CBD955-7E14-485C-919F-EC1D1B9BC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4057" y="2"/>
            <a:ext cx="2239943" cy="1511301"/>
          </a:xfrm>
          <a:custGeom>
            <a:avLst/>
            <a:gdLst>
              <a:gd name="connsiteX0" fmla="*/ 697617 w 2986590"/>
              <a:gd name="connsiteY0" fmla="*/ 0 h 1511301"/>
              <a:gd name="connsiteX1" fmla="*/ 1096710 w 2986590"/>
              <a:gd name="connsiteY1" fmla="*/ 0 h 1511301"/>
              <a:gd name="connsiteX2" fmla="*/ 1191330 w 2986590"/>
              <a:gd name="connsiteY2" fmla="*/ 0 h 1511301"/>
              <a:gd name="connsiteX3" fmla="*/ 2986590 w 2986590"/>
              <a:gd name="connsiteY3" fmla="*/ 0 h 1511301"/>
              <a:gd name="connsiteX4" fmla="*/ 2986590 w 2986590"/>
              <a:gd name="connsiteY4" fmla="*/ 1511301 h 1511301"/>
              <a:gd name="connsiteX5" fmla="*/ 1191330 w 2986590"/>
              <a:gd name="connsiteY5" fmla="*/ 1511301 h 1511301"/>
              <a:gd name="connsiteX6" fmla="*/ 399093 w 2986590"/>
              <a:gd name="connsiteY6" fmla="*/ 1511301 h 1511301"/>
              <a:gd name="connsiteX7" fmla="*/ 0 w 2986590"/>
              <a:gd name="connsiteY7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6590" h="1511301">
                <a:moveTo>
                  <a:pt x="697617" y="0"/>
                </a:moveTo>
                <a:lnTo>
                  <a:pt x="1096710" y="0"/>
                </a:lnTo>
                <a:lnTo>
                  <a:pt x="1191330" y="0"/>
                </a:lnTo>
                <a:lnTo>
                  <a:pt x="2986590" y="0"/>
                </a:lnTo>
                <a:lnTo>
                  <a:pt x="2986590" y="1511301"/>
                </a:lnTo>
                <a:lnTo>
                  <a:pt x="1191330" y="1511301"/>
                </a:lnTo>
                <a:lnTo>
                  <a:pt x="399093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AC1798-0840-B24C-45BD-D644DA72CC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610609"/>
              </p:ext>
            </p:extLst>
          </p:nvPr>
        </p:nvGraphicFramePr>
        <p:xfrm>
          <a:off x="630936" y="2209800"/>
          <a:ext cx="4415609" cy="401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8906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3002" y="1999615"/>
            <a:ext cx="6858000" cy="2764028"/>
          </a:xfrm>
        </p:spPr>
        <p:txBody>
          <a:bodyPr anchor="ctr">
            <a:normAutofit/>
          </a:bodyPr>
          <a:lstStyle/>
          <a:p>
            <a:r>
              <a:rPr lang="fr-CA" sz="6300" b="1" dirty="0"/>
              <a:t>§4	La période de questions</a:t>
            </a:r>
            <a:endParaRPr lang="en-CA" sz="63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75184" y="5645150"/>
            <a:ext cx="6193632" cy="631825"/>
          </a:xfrm>
        </p:spPr>
        <p:txBody>
          <a:bodyPr anchor="ctr">
            <a:normAutofit/>
          </a:bodyPr>
          <a:lstStyle/>
          <a:p>
            <a:endParaRPr lang="en-CA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469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CA" sz="3500" b="1"/>
              <a:t>respirez, réfléchissez, répondrez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endParaRPr lang="fr-CA" sz="1900" dirty="0"/>
          </a:p>
          <a:p>
            <a:r>
              <a:rPr lang="fr-CA" sz="1900" dirty="0"/>
              <a:t>La période de questions est à votre bénéfice</a:t>
            </a:r>
            <a:r>
              <a:rPr lang="en-CA" sz="1900" dirty="0"/>
              <a:t> </a:t>
            </a:r>
          </a:p>
          <a:p>
            <a:r>
              <a:rPr lang="en-CA" sz="1900" dirty="0"/>
              <a:t>Si </a:t>
            </a:r>
            <a:r>
              <a:rPr lang="en-CA" sz="1900" dirty="0" err="1"/>
              <a:t>nécessaire</a:t>
            </a:r>
            <a:r>
              <a:rPr lang="en-CA" sz="1900" dirty="0"/>
              <a:t>, </a:t>
            </a:r>
            <a:r>
              <a:rPr lang="en-CA" sz="1900" dirty="0" err="1"/>
              <a:t>demandez</a:t>
            </a:r>
            <a:r>
              <a:rPr lang="en-CA" sz="1900" dirty="0"/>
              <a:t> des clarifications</a:t>
            </a:r>
          </a:p>
          <a:p>
            <a:r>
              <a:rPr lang="fr-CA" sz="1900" dirty="0"/>
              <a:t>Penser à la question avant d’y répondre</a:t>
            </a:r>
            <a:r>
              <a:rPr lang="en-CA" sz="1900" dirty="0"/>
              <a:t> </a:t>
            </a:r>
          </a:p>
          <a:p>
            <a:r>
              <a:rPr lang="en-CA" sz="1900" dirty="0"/>
              <a:t>Pas de </a:t>
            </a:r>
            <a:r>
              <a:rPr lang="en-CA" sz="1900" dirty="0" err="1"/>
              <a:t>réponse</a:t>
            </a:r>
            <a:r>
              <a:rPr lang="en-CA" sz="1900" dirty="0"/>
              <a:t> </a:t>
            </a:r>
            <a:r>
              <a:rPr lang="en-CA" sz="1900" dirty="0" err="1"/>
              <a:t>à</a:t>
            </a:r>
            <a:r>
              <a:rPr lang="en-CA" sz="1900" dirty="0"/>
              <a:t> </a:t>
            </a:r>
            <a:r>
              <a:rPr lang="en-CA" sz="1900" dirty="0" err="1"/>
              <a:t>une</a:t>
            </a:r>
            <a:r>
              <a:rPr lang="en-CA" sz="1900" dirty="0"/>
              <a:t> question? </a:t>
            </a:r>
            <a:r>
              <a:rPr lang="en-CA" sz="1900" dirty="0" err="1"/>
              <a:t>Dites</a:t>
            </a:r>
            <a:r>
              <a:rPr lang="en-CA" sz="1900" dirty="0"/>
              <a:t>-le!</a:t>
            </a:r>
          </a:p>
          <a:p>
            <a:pPr lvl="1"/>
            <a:r>
              <a:rPr lang="fr-CA" sz="1900" dirty="0"/>
              <a:t>Puis réfléchissez-y!</a:t>
            </a:r>
          </a:p>
          <a:p>
            <a:pPr marL="457098" lvl="1" indent="0">
              <a:buNone/>
            </a:pPr>
            <a:endParaRPr lang="en-CA" sz="1900" dirty="0"/>
          </a:p>
          <a:p>
            <a:pPr marL="457098" lvl="1" indent="0">
              <a:buNone/>
            </a:pPr>
            <a:endParaRPr lang="en-CA" sz="1900" dirty="0"/>
          </a:p>
        </p:txBody>
      </p:sp>
    </p:spTree>
    <p:extLst>
      <p:ext uri="{BB962C8B-B14F-4D97-AF65-F5344CB8AC3E}">
        <p14:creationId xmlns:p14="http://schemas.microsoft.com/office/powerpoint/2010/main" val="3473901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43002" y="1999615"/>
            <a:ext cx="6858000" cy="2764028"/>
          </a:xfrm>
        </p:spPr>
        <p:txBody>
          <a:bodyPr anchor="ctr">
            <a:normAutofit/>
          </a:bodyPr>
          <a:lstStyle/>
          <a:p>
            <a:r>
              <a:rPr lang="fr-CA" sz="6300" b="1" dirty="0"/>
              <a:t>§5</a:t>
            </a:r>
            <a:r>
              <a:rPr lang="fr-CA" sz="6300" dirty="0"/>
              <a:t>	</a:t>
            </a:r>
            <a:r>
              <a:rPr lang="fr-CA" sz="6300" b="1" dirty="0"/>
              <a:t>Conclusion/</a:t>
            </a:r>
            <a:br>
              <a:rPr lang="fr-CA" sz="6300" b="1" dirty="0"/>
            </a:br>
            <a:r>
              <a:rPr lang="fr-CA" sz="6300" b="1" dirty="0"/>
              <a:t>Considérations auxiliaires</a:t>
            </a:r>
            <a:endParaRPr lang="en-CA" sz="63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75184" y="5645150"/>
            <a:ext cx="6193632" cy="631825"/>
          </a:xfrm>
        </p:spPr>
        <p:txBody>
          <a:bodyPr anchor="ctr">
            <a:normAutofit/>
          </a:bodyPr>
          <a:lstStyle/>
          <a:p>
            <a:endParaRPr lang="en-CA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50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fr-CA" sz="3500" b="1"/>
              <a:t>Considérations auxiliaires</a:t>
            </a:r>
            <a:r>
              <a:rPr lang="en-CA" sz="350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endParaRPr lang="fr-CA" sz="1900"/>
          </a:p>
          <a:p>
            <a:r>
              <a:rPr lang="fr-CA" sz="1900"/>
              <a:t>Ciblez votre public</a:t>
            </a:r>
            <a:r>
              <a:rPr lang="en-CA" sz="1900"/>
              <a:t> </a:t>
            </a:r>
          </a:p>
          <a:p>
            <a:r>
              <a:rPr lang="fr-CA" sz="1900"/>
              <a:t>Soyez attentif à vos tics de langage</a:t>
            </a:r>
            <a:r>
              <a:rPr lang="en-CA" sz="1900"/>
              <a:t> </a:t>
            </a:r>
          </a:p>
          <a:p>
            <a:pPr lvl="0"/>
            <a:r>
              <a:rPr lang="fr-CA" sz="1900"/>
              <a:t>Ne parlez pas trop vite</a:t>
            </a:r>
            <a:endParaRPr lang="en-CA" sz="1900"/>
          </a:p>
          <a:p>
            <a:pPr lvl="0"/>
            <a:r>
              <a:rPr lang="fr-CA" sz="1900"/>
              <a:t>Donnez une liste de références.</a:t>
            </a:r>
            <a:endParaRPr lang="en-CA" sz="1900"/>
          </a:p>
          <a:p>
            <a:pPr lvl="0"/>
            <a:r>
              <a:rPr lang="fr-CA" sz="1900"/>
              <a:t>Donnez votre affiliation et votre courriel (universitaire) </a:t>
            </a:r>
            <a:endParaRPr lang="en-CA" sz="1900"/>
          </a:p>
          <a:p>
            <a:pPr marL="0" indent="0">
              <a:buNone/>
            </a:pPr>
            <a:endParaRPr lang="en-CA" sz="1900"/>
          </a:p>
        </p:txBody>
      </p:sp>
    </p:spTree>
    <p:extLst>
      <p:ext uri="{BB962C8B-B14F-4D97-AF65-F5344CB8AC3E}">
        <p14:creationId xmlns:p14="http://schemas.microsoft.com/office/powerpoint/2010/main" val="1865463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</p:spPr>
        <p:txBody>
          <a:bodyPr>
            <a:normAutofit/>
          </a:bodyPr>
          <a:lstStyle/>
          <a:p>
            <a:r>
              <a:rPr lang="fr-CA" b="1"/>
              <a:t>Références</a:t>
            </a:r>
            <a:endParaRPr lang="en-CA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23075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0"/>
            <a:ext cx="9144000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728740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0022" y="2176272"/>
            <a:ext cx="7025403" cy="4041648"/>
          </a:xfrm>
        </p:spPr>
        <p:txBody>
          <a:bodyPr anchor="t">
            <a:normAutofit/>
          </a:bodyPr>
          <a:lstStyle/>
          <a:p>
            <a:r>
              <a:rPr lang="fr-CA"/>
              <a:t>Les informations dans cette guide ont été prises des sites web suivants, ainsi que des expériences de l’auteur(s).</a:t>
            </a:r>
            <a:endParaRPr lang="en-CA"/>
          </a:p>
          <a:p>
            <a:r>
              <a:rPr lang="fr-CA" b="1" u="sng">
                <a:hlinkClick r:id="rId2"/>
              </a:rPr>
              <a:t>http://www4.stat.ncsu.edu/~reich/st810A/oral.pdf</a:t>
            </a:r>
            <a:endParaRPr lang="en-CA"/>
          </a:p>
          <a:p>
            <a:r>
              <a:rPr lang="fr-CA" b="1" u="sng">
                <a:hlinkClick r:id="rId3"/>
              </a:rPr>
              <a:t>http://matt.might.net/articles/academic-presentation-tips/</a:t>
            </a:r>
            <a:endParaRPr lang="en-CA"/>
          </a:p>
          <a:p>
            <a:r>
              <a:rPr lang="fr-CA" b="1" u="sng">
                <a:hlinkClick r:id="rId4"/>
              </a:rPr>
              <a:t>http://pne.people.si.umich.edu/PDF/howtotalk.pdf</a:t>
            </a:r>
            <a:endParaRPr lang="en-CA"/>
          </a:p>
          <a:p>
            <a:r>
              <a:rPr lang="fr-CA" b="1" u="sng">
                <a:hlinkClick r:id="rId5"/>
              </a:rPr>
              <a:t>http://getalifephd.blogspot.ca/2011/04/how-to-give-fabulous-academic.html</a:t>
            </a:r>
            <a:r>
              <a:rPr lang="en-CA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6534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3705</TotalTime>
  <Words>654</Words>
  <Application>Microsoft Macintosh PowerPoint</Application>
  <PresentationFormat>On-screen Show (4:3)</PresentationFormat>
  <Paragraphs>138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Présentations académiques : Un Guide pratique </vt:lpstr>
      <vt:lpstr>§1  Introduction </vt:lpstr>
      <vt:lpstr>Organisation </vt:lpstr>
      <vt:lpstr>Consignes générales </vt:lpstr>
      <vt:lpstr>Des présentations et la professionnalité </vt:lpstr>
      <vt:lpstr>§2 Exemplier ou         diapositives? </vt:lpstr>
      <vt:lpstr>Exemplier</vt:lpstr>
      <vt:lpstr>L’organisation de votre exemplier </vt:lpstr>
      <vt:lpstr>Diapositives </vt:lpstr>
      <vt:lpstr>L’organisation de votre PowerPoint </vt:lpstr>
      <vt:lpstr>Les deux? </vt:lpstr>
      <vt:lpstr>§3 La présentation </vt:lpstr>
      <vt:lpstr>Règle d’or</vt:lpstr>
      <vt:lpstr>L’organisation générale </vt:lpstr>
      <vt:lpstr>Donner une présentation </vt:lpstr>
      <vt:lpstr>Division du chronométrage </vt:lpstr>
      <vt:lpstr>Consignes importants</vt:lpstr>
      <vt:lpstr>§4 La période de questions</vt:lpstr>
      <vt:lpstr>respirez, réfléchissez, répondrez</vt:lpstr>
      <vt:lpstr>§5 Conclusion/ Considérations auxiliaires</vt:lpstr>
      <vt:lpstr>Considérations auxiliaires </vt:lpstr>
      <vt:lpstr>Références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Présentations académiques  Un Guide pratique </dc:title>
  <dc:creator>Heather Newell</dc:creator>
  <cp:lastModifiedBy>Heather Newell</cp:lastModifiedBy>
  <cp:revision>33</cp:revision>
  <dcterms:created xsi:type="dcterms:W3CDTF">2015-09-10T17:16:50Z</dcterms:created>
  <dcterms:modified xsi:type="dcterms:W3CDTF">2024-01-09T03:11:21Z</dcterms:modified>
</cp:coreProperties>
</file>